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81" r:id="rId3"/>
    <p:sldId id="264" r:id="rId4"/>
    <p:sldId id="257" r:id="rId5"/>
    <p:sldId id="265" r:id="rId6"/>
    <p:sldId id="285" r:id="rId7"/>
    <p:sldId id="282" r:id="rId8"/>
    <p:sldId id="267" r:id="rId9"/>
    <p:sldId id="287" r:id="rId10"/>
    <p:sldId id="258" r:id="rId11"/>
    <p:sldId id="262" r:id="rId12"/>
    <p:sldId id="260" r:id="rId13"/>
    <p:sldId id="261" r:id="rId14"/>
    <p:sldId id="272" r:id="rId15"/>
    <p:sldId id="275" r:id="rId16"/>
    <p:sldId id="277" r:id="rId17"/>
    <p:sldId id="289" r:id="rId18"/>
    <p:sldId id="278" r:id="rId19"/>
    <p:sldId id="276" r:id="rId20"/>
    <p:sldId id="279" r:id="rId21"/>
    <p:sldId id="269" r:id="rId22"/>
    <p:sldId id="270" r:id="rId23"/>
    <p:sldId id="268" r:id="rId24"/>
    <p:sldId id="295" r:id="rId25"/>
    <p:sldId id="290" r:id="rId26"/>
    <p:sldId id="288" r:id="rId27"/>
    <p:sldId id="271" r:id="rId28"/>
    <p:sldId id="291" r:id="rId29"/>
    <p:sldId id="292" r:id="rId30"/>
    <p:sldId id="293" r:id="rId31"/>
    <p:sldId id="294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6057CD-3AFB-4CB7-97D8-B4EFA19B8237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B7076-0CAB-4066-B569-4B2E9A8C1EA5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C2D1F-C26C-4632-9702-A1002C3F044A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B775D-75E4-4AEB-91DC-4955BC97513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Should select the most appropriate. Primary perhaps mostly use protected….maybe private when starting for the first time.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B775D-75E4-4AEB-91DC-4955BC97513F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6AE7B4A-998A-42FF-91C1-78BA5681FAE5}" type="datetimeFigureOut">
              <a:rPr lang="en-US" smtClean="0"/>
              <a:pPr/>
              <a:t>10/1/2009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79E15F1-EA6B-403B-AE3E-EB703D45827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James'%20Netbook\My%20Documents\My%20Videos\Wikispaces.com%20Introduction.wm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kispaces.com/site/for/teachers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James'%20Netbook\My%20Documents\My%20Videos\Voicethread%20use%20in%20classrooms.wmv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esfcpd.wikispaces.com/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James'%20Netbook\My%20Documents\My%20Videos\Wikis%20in%20Plain%20English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James'%20Netbook\My%20Documents\My%20Videos\Read_Write_Web_with_Will_Richardson_Pt1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851648" cy="3857652"/>
          </a:xfrm>
        </p:spPr>
        <p:txBody>
          <a:bodyPr>
            <a:noAutofit/>
          </a:bodyPr>
          <a:lstStyle/>
          <a:p>
            <a:pPr algn="ctr"/>
            <a:r>
              <a:rPr lang="en-GB" sz="6600" b="1" dirty="0" smtClean="0"/>
              <a:t>Using Wikis to support Teaching &amp; Learning</a:t>
            </a:r>
            <a:endParaRPr lang="en-GB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4572008"/>
            <a:ext cx="7643866" cy="1357322"/>
          </a:xfrm>
        </p:spPr>
        <p:txBody>
          <a:bodyPr>
            <a:noAutofit/>
          </a:bodyPr>
          <a:lstStyle/>
          <a:p>
            <a:pPr algn="l"/>
            <a:r>
              <a:rPr lang="en-GB" sz="4400" b="1" dirty="0" smtClean="0">
                <a:latin typeface="Calibri" pitchFamily="34" charset="0"/>
              </a:rPr>
              <a:t>James Harrison &amp; Stu Lowe</a:t>
            </a:r>
          </a:p>
          <a:p>
            <a:pPr algn="l"/>
            <a:r>
              <a:rPr lang="en-GB" sz="4400" b="1" dirty="0" smtClean="0">
                <a:latin typeface="Calibri" pitchFamily="34" charset="0"/>
              </a:rPr>
              <a:t>Beacon Hill School</a:t>
            </a:r>
            <a:endParaRPr lang="en-GB" sz="4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642918"/>
            <a:ext cx="7215238" cy="928686"/>
          </a:xfrm>
        </p:spPr>
        <p:txBody>
          <a:bodyPr/>
          <a:lstStyle/>
          <a:p>
            <a:r>
              <a:rPr lang="en-GB" b="1" dirty="0" smtClean="0"/>
              <a:t>What are some BENEFITS?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4400" dirty="0" smtClean="0">
                <a:latin typeface="+mj-lt"/>
              </a:rPr>
              <a:t>Collaborative – create a sense of community</a:t>
            </a:r>
          </a:p>
          <a:p>
            <a:r>
              <a:rPr lang="en-GB" sz="4400" dirty="0" smtClean="0">
                <a:latin typeface="+mj-lt"/>
              </a:rPr>
              <a:t>Accessible outside classroom walls</a:t>
            </a:r>
          </a:p>
          <a:p>
            <a:r>
              <a:rPr lang="en-GB" sz="4400" dirty="0" smtClean="0">
                <a:latin typeface="+mj-lt"/>
              </a:rPr>
              <a:t>Allow students to share their findings</a:t>
            </a:r>
          </a:p>
          <a:p>
            <a:r>
              <a:rPr lang="en-GB" sz="4400" dirty="0" smtClean="0">
                <a:latin typeface="+mj-lt"/>
              </a:rPr>
              <a:t>Everyone’s ‘got a voice’</a:t>
            </a:r>
          </a:p>
          <a:p>
            <a:r>
              <a:rPr lang="en-GB" sz="4400" dirty="0" smtClean="0">
                <a:latin typeface="+mj-lt"/>
              </a:rPr>
              <a:t>Build an online archive of class / group activities</a:t>
            </a:r>
          </a:p>
          <a:p>
            <a:r>
              <a:rPr lang="en-GB" sz="4400" dirty="0" smtClean="0">
                <a:latin typeface="+mj-lt"/>
              </a:rPr>
              <a:t>Connects learning in class with independent learning at home</a:t>
            </a:r>
          </a:p>
          <a:p>
            <a:endParaRPr lang="en-GB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704104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Using a wiki warranty</a:t>
            </a:r>
            <a:endParaRPr lang="en-GB" b="1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501" t="24268" r="19485" b="7377"/>
          <a:stretch>
            <a:fillRect/>
          </a:stretch>
        </p:blipFill>
        <p:spPr bwMode="auto">
          <a:xfrm>
            <a:off x="1000100" y="1357298"/>
            <a:ext cx="6715172" cy="513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What is available?</a:t>
            </a:r>
            <a:endParaRPr lang="en-GB" b="1" dirty="0"/>
          </a:p>
        </p:txBody>
      </p:sp>
      <p:pic>
        <p:nvPicPr>
          <p:cNvPr id="2052" name="Picture 4" descr="http://tangient.com/wikispace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00306"/>
            <a:ext cx="3786214" cy="1081775"/>
          </a:xfrm>
          <a:prstGeom prst="rect">
            <a:avLst/>
          </a:prstGeom>
          <a:noFill/>
        </p:spPr>
      </p:pic>
      <p:pic>
        <p:nvPicPr>
          <p:cNvPr id="2054" name="Picture 6" descr="Wetpaint - Where Superfans are Superstars"/>
          <p:cNvPicPr>
            <a:picLocks noChangeAspect="1" noChangeArrowheads="1"/>
          </p:cNvPicPr>
          <p:nvPr/>
        </p:nvPicPr>
        <p:blipFill>
          <a:blip r:embed="rId3"/>
          <a:srcRect r="76923"/>
          <a:stretch>
            <a:fillRect/>
          </a:stretch>
        </p:blipFill>
        <p:spPr bwMode="auto">
          <a:xfrm>
            <a:off x="5857884" y="2714620"/>
            <a:ext cx="2162817" cy="1571636"/>
          </a:xfrm>
          <a:prstGeom prst="rect">
            <a:avLst/>
          </a:prstGeom>
          <a:noFill/>
        </p:spPr>
      </p:pic>
      <p:pic>
        <p:nvPicPr>
          <p:cNvPr id="2056" name="Picture 8" descr="pikiwiki alph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5000636"/>
            <a:ext cx="3371850" cy="990601"/>
          </a:xfrm>
          <a:prstGeom prst="rect">
            <a:avLst/>
          </a:prstGeom>
          <a:noFill/>
        </p:spPr>
      </p:pic>
      <p:pic>
        <p:nvPicPr>
          <p:cNvPr id="2058" name="Picture 10" descr="http://theproductguy.files.wordpress.com/2008/05/pbwiki-logo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5072074"/>
            <a:ext cx="1085850" cy="10858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3571876"/>
            <a:ext cx="5214974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www.wikispaces.com/site/for/teachers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1500174"/>
            <a:ext cx="2881333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775542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Some ideas of ways wikis can be used…</a:t>
            </a:r>
            <a:endParaRPr lang="en-GB" b="1" dirty="0"/>
          </a:p>
        </p:txBody>
      </p:sp>
      <p:sp>
        <p:nvSpPr>
          <p:cNvPr id="8" name="Rectangle 7"/>
          <p:cNvSpPr/>
          <p:nvPr/>
        </p:nvSpPr>
        <p:spPr>
          <a:xfrm>
            <a:off x="500034" y="1505822"/>
            <a:ext cx="4929222" cy="107721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Collaborate as a class</a:t>
            </a:r>
          </a:p>
          <a:p>
            <a:pPr algn="ctr"/>
            <a:r>
              <a:rPr lang="en-US" sz="3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a</a:t>
            </a:r>
            <a:r>
              <a:rPr 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s they research</a:t>
            </a:r>
            <a:endParaRPr lang="en-US" sz="3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00694" y="1500174"/>
            <a:ext cx="3286148" cy="107721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Build on their own ideas</a:t>
            </a:r>
            <a:endParaRPr lang="en-US" sz="3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14876" y="4923550"/>
            <a:ext cx="4071966" cy="107721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Collaborative storytelling</a:t>
            </a:r>
            <a:endParaRPr lang="en-US" sz="3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0034" y="2643182"/>
            <a:ext cx="3857652" cy="107721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As a central storage space</a:t>
            </a:r>
            <a:endParaRPr lang="en-US" sz="3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29190" y="3786190"/>
            <a:ext cx="3857652" cy="107721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Peer editing and reviewing</a:t>
            </a:r>
            <a:endParaRPr lang="en-US" sz="3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0034" y="4929198"/>
            <a:ext cx="4143404" cy="107721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Project / inquiry planning</a:t>
            </a:r>
            <a:endParaRPr lang="en-US" sz="3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0034" y="3780542"/>
            <a:ext cx="4357718" cy="107721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Within / between classes</a:t>
            </a:r>
            <a:endParaRPr lang="en-US" sz="3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29124" y="2643182"/>
            <a:ext cx="4357718" cy="107721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With parents / among schools</a:t>
            </a:r>
            <a:endParaRPr lang="en-US" sz="3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846980"/>
          </a:xfrm>
        </p:spPr>
        <p:txBody>
          <a:bodyPr/>
          <a:lstStyle/>
          <a:p>
            <a:r>
              <a:rPr lang="en-GB" b="1" dirty="0" smtClean="0"/>
              <a:t>The inquiry process…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500594"/>
          </a:xfrm>
        </p:spPr>
        <p:txBody>
          <a:bodyPr/>
          <a:lstStyle/>
          <a:p>
            <a:r>
              <a:rPr lang="en-GB" dirty="0" smtClean="0">
                <a:latin typeface="+mj-lt"/>
              </a:rPr>
              <a:t>Wikis encourage learners to think about how information can be organised</a:t>
            </a:r>
            <a:endParaRPr lang="en-GB" dirty="0">
              <a:latin typeface="+mj-lt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t="15610" r="21951" b="6341"/>
          <a:stretch>
            <a:fillRect/>
          </a:stretch>
        </p:blipFill>
        <p:spPr bwMode="auto">
          <a:xfrm>
            <a:off x="1714480" y="2500306"/>
            <a:ext cx="5786478" cy="3616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28662" y="5286388"/>
            <a:ext cx="5214974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They used a wiki to organise and synthesise information during the inquiry process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28992" y="2428868"/>
            <a:ext cx="5214974" cy="369332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+mj-lt"/>
              </a:rPr>
              <a:t>http://csi.wikispaces.com</a:t>
            </a:r>
            <a:endParaRPr lang="en-GB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846980"/>
          </a:xfrm>
        </p:spPr>
        <p:txBody>
          <a:bodyPr/>
          <a:lstStyle/>
          <a:p>
            <a:r>
              <a:rPr lang="en-GB" b="1" dirty="0" smtClean="0"/>
              <a:t>Wikispaces.com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GB" b="1" dirty="0" smtClean="0">
                <a:latin typeface="+mj-lt"/>
              </a:rPr>
              <a:t>Features</a:t>
            </a:r>
          </a:p>
          <a:p>
            <a:pPr>
              <a:buNone/>
            </a:pPr>
            <a:r>
              <a:rPr lang="en-GB" dirty="0" smtClean="0">
                <a:latin typeface="+mj-lt"/>
              </a:rPr>
              <a:t>We are going to look at the following features:</a:t>
            </a:r>
          </a:p>
          <a:p>
            <a:r>
              <a:rPr lang="en-GB" dirty="0" smtClean="0">
                <a:latin typeface="+mj-lt"/>
              </a:rPr>
              <a:t>introduction: setting up a </a:t>
            </a:r>
            <a:r>
              <a:rPr lang="en-GB" dirty="0" err="1" smtClean="0">
                <a:latin typeface="+mj-lt"/>
              </a:rPr>
              <a:t>Wikispace</a:t>
            </a:r>
            <a:r>
              <a:rPr lang="en-GB" dirty="0" smtClean="0">
                <a:latin typeface="+mj-lt"/>
              </a:rPr>
              <a:t> </a:t>
            </a:r>
          </a:p>
          <a:p>
            <a:r>
              <a:rPr lang="en-GB" dirty="0" smtClean="0">
                <a:latin typeface="+mj-lt"/>
              </a:rPr>
              <a:t>overview and using the edit toolbar </a:t>
            </a:r>
          </a:p>
          <a:p>
            <a:r>
              <a:rPr lang="en-GB" dirty="0" smtClean="0">
                <a:latin typeface="+mj-lt"/>
              </a:rPr>
              <a:t>setting up new pages </a:t>
            </a:r>
          </a:p>
          <a:p>
            <a:r>
              <a:rPr lang="en-GB" dirty="0" smtClean="0">
                <a:latin typeface="+mj-lt"/>
              </a:rPr>
              <a:t>adding </a:t>
            </a:r>
            <a:r>
              <a:rPr lang="en-GB" dirty="0" smtClean="0">
                <a:latin typeface="+mj-lt"/>
              </a:rPr>
              <a:t>images </a:t>
            </a:r>
          </a:p>
          <a:p>
            <a:r>
              <a:rPr lang="en-GB" dirty="0" smtClean="0">
                <a:latin typeface="+mj-lt"/>
              </a:rPr>
              <a:t>adding </a:t>
            </a:r>
            <a:r>
              <a:rPr lang="en-GB" dirty="0" smtClean="0">
                <a:latin typeface="+mj-lt"/>
              </a:rPr>
              <a:t>links</a:t>
            </a:r>
            <a:endParaRPr lang="en-GB" dirty="0" smtClean="0">
              <a:latin typeface="+mj-lt"/>
            </a:endParaRPr>
          </a:p>
          <a:p>
            <a:r>
              <a:rPr lang="en-GB" dirty="0" smtClean="0">
                <a:latin typeface="+mj-lt"/>
              </a:rPr>
              <a:t>adding YouTube videos</a:t>
            </a:r>
          </a:p>
          <a:p>
            <a:r>
              <a:rPr lang="en-GB" dirty="0" smtClean="0">
                <a:latin typeface="+mj-lt"/>
              </a:rPr>
              <a:t>look and feel of your </a:t>
            </a:r>
            <a:r>
              <a:rPr lang="en-GB" dirty="0" err="1" smtClean="0">
                <a:latin typeface="+mj-lt"/>
              </a:rPr>
              <a:t>Wikispace</a:t>
            </a:r>
            <a:r>
              <a:rPr lang="en-GB" dirty="0" smtClean="0">
                <a:latin typeface="+mj-lt"/>
              </a:rPr>
              <a:t> 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918418"/>
          </a:xfrm>
        </p:spPr>
        <p:txBody>
          <a:bodyPr/>
          <a:lstStyle/>
          <a:p>
            <a:r>
              <a:rPr lang="en-GB" b="1" dirty="0" smtClean="0"/>
              <a:t>Creating a </a:t>
            </a:r>
            <a:r>
              <a:rPr lang="en-GB" b="1" dirty="0" err="1" smtClean="0"/>
              <a:t>wikispace</a:t>
            </a:r>
            <a:r>
              <a:rPr lang="en-GB" b="1" dirty="0" smtClean="0"/>
              <a:t>...</a:t>
            </a:r>
            <a:endParaRPr lang="en-GB" b="1" dirty="0"/>
          </a:p>
        </p:txBody>
      </p:sp>
      <p:pic>
        <p:nvPicPr>
          <p:cNvPr id="3" name="Wikispaces.com Introducti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5" y="1643050"/>
            <a:ext cx="7945299" cy="4071966"/>
          </a:xfrm>
          <a:prstGeom prst="rect">
            <a:avLst/>
          </a:prstGeom>
          <a:ln w="63500" cmpd="sng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19100" dist="330200" dir="1980000" sx="102000" sy="102000" algn="tl" rotWithShape="0">
              <a:schemeClr val="bg1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8062912" cy="1470025"/>
          </a:xfrm>
        </p:spPr>
        <p:txBody>
          <a:bodyPr/>
          <a:lstStyle/>
          <a:p>
            <a:pPr algn="l"/>
            <a:r>
              <a:rPr lang="en-US" b="1" dirty="0" smtClean="0"/>
              <a:t>Create a Wikispaces account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b="1" dirty="0" smtClean="0">
                <a:hlinkClick r:id="rId2"/>
              </a:rPr>
              <a:t>http://www.wikispaces.com/site/for/teachers</a:t>
            </a:r>
            <a:endParaRPr lang="en-US" b="1" dirty="0" smtClean="0"/>
          </a:p>
          <a:p>
            <a:pPr algn="l"/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918418"/>
          </a:xfrm>
        </p:spPr>
        <p:txBody>
          <a:bodyPr/>
          <a:lstStyle/>
          <a:p>
            <a:r>
              <a:rPr lang="en-US" b="1" dirty="0" smtClean="0"/>
              <a:t>Creating users</a:t>
            </a:r>
            <a:endParaRPr lang="en-US" b="1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08000" y="1882775"/>
            <a:ext cx="812800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 t="42187" r="84424" b="42188"/>
          <a:stretch>
            <a:fillRect/>
          </a:stretch>
        </p:blipFill>
        <p:spPr bwMode="auto">
          <a:xfrm>
            <a:off x="428596" y="1428736"/>
            <a:ext cx="2278821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Oval 5"/>
          <p:cNvSpPr/>
          <p:nvPr/>
        </p:nvSpPr>
        <p:spPr>
          <a:xfrm>
            <a:off x="785786" y="2214554"/>
            <a:ext cx="1643074" cy="714380"/>
          </a:xfrm>
          <a:prstGeom prst="ellipse">
            <a:avLst/>
          </a:prstGeom>
          <a:noFill/>
          <a:ln w="412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571736" y="2571744"/>
            <a:ext cx="3500462" cy="1928826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2910" y="5286388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+mj-lt"/>
              </a:rPr>
              <a:t>Up to 100 accounts in bulk.</a:t>
            </a:r>
            <a:endParaRPr lang="en-US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8229600" cy="704104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Editing a page…</a:t>
            </a:r>
            <a:endParaRPr lang="en-GB" b="1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175" t="16130" r="20502" b="28535"/>
          <a:stretch>
            <a:fillRect/>
          </a:stretch>
        </p:blipFill>
        <p:spPr bwMode="auto">
          <a:xfrm>
            <a:off x="214282" y="1714488"/>
            <a:ext cx="857466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Arrow Connector 6"/>
          <p:cNvCxnSpPr/>
          <p:nvPr/>
        </p:nvCxnSpPr>
        <p:spPr>
          <a:xfrm rot="16200000" flipH="1">
            <a:off x="2643174" y="3000372"/>
            <a:ext cx="1857388" cy="142876"/>
          </a:xfrm>
          <a:prstGeom prst="straightConnector1">
            <a:avLst/>
          </a:prstGeom>
          <a:ln w="31750" cmpd="sng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85984" y="2714620"/>
            <a:ext cx="1143008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Colour &amp; style</a:t>
            </a:r>
          </a:p>
        </p:txBody>
      </p:sp>
      <p:cxnSp>
        <p:nvCxnSpPr>
          <p:cNvPr id="9" name="Straight Arrow Connector 8"/>
          <p:cNvCxnSpPr>
            <a:stCxn id="8" idx="2"/>
          </p:cNvCxnSpPr>
          <p:nvPr/>
        </p:nvCxnSpPr>
        <p:spPr>
          <a:xfrm rot="16200000" flipH="1">
            <a:off x="2573430" y="3645009"/>
            <a:ext cx="710993" cy="142876"/>
          </a:xfrm>
          <a:prstGeom prst="straightConnector1">
            <a:avLst/>
          </a:prstGeom>
          <a:ln w="31750" cmpd="sng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71802" y="1571612"/>
            <a:ext cx="1357322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Headings (</a:t>
            </a:r>
            <a:r>
              <a:rPr lang="en-GB" b="1" dirty="0" err="1" smtClean="0">
                <a:latin typeface="+mj-lt"/>
              </a:rPr>
              <a:t>ToC</a:t>
            </a:r>
            <a:r>
              <a:rPr lang="en-GB" b="1" dirty="0" smtClean="0">
                <a:latin typeface="+mj-lt"/>
              </a:rPr>
              <a:t>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43438" y="2143116"/>
            <a:ext cx="1143008" cy="92333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Add / Remove link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rot="5400000">
            <a:off x="4143372" y="3500438"/>
            <a:ext cx="1214446" cy="71438"/>
          </a:xfrm>
          <a:prstGeom prst="straightConnector1">
            <a:avLst/>
          </a:prstGeom>
          <a:ln w="31750" cmpd="sng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4607719" y="3178967"/>
            <a:ext cx="1214446" cy="571504"/>
          </a:xfrm>
          <a:prstGeom prst="straightConnector1">
            <a:avLst/>
          </a:prstGeom>
          <a:ln w="31750" cmpd="sng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428992" y="5072074"/>
            <a:ext cx="1143008" cy="92333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Add image or file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rot="5400000" flipH="1" flipV="1">
            <a:off x="4224334" y="4357694"/>
            <a:ext cx="990608" cy="723904"/>
          </a:xfrm>
          <a:prstGeom prst="straightConnector1">
            <a:avLst/>
          </a:prstGeom>
          <a:ln w="31750" cmpd="sng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143504" y="5357826"/>
            <a:ext cx="1143008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Add widget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rot="16200000" flipV="1">
            <a:off x="5036347" y="4536289"/>
            <a:ext cx="1285884" cy="642942"/>
          </a:xfrm>
          <a:prstGeom prst="straightConnector1">
            <a:avLst/>
          </a:prstGeom>
          <a:ln w="31750" cmpd="sng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500958" y="2643182"/>
            <a:ext cx="1143008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Save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rot="5400000">
            <a:off x="7536677" y="3464719"/>
            <a:ext cx="1071570" cy="142876"/>
          </a:xfrm>
          <a:prstGeom prst="straightConnector1">
            <a:avLst/>
          </a:prstGeom>
          <a:ln w="31750" cmpd="sng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7358114" cy="1107580"/>
          </a:xfrm>
        </p:spPr>
        <p:txBody>
          <a:bodyPr>
            <a:normAutofit/>
          </a:bodyPr>
          <a:lstStyle/>
          <a:p>
            <a:r>
              <a:rPr sz="5400" smtClean="0"/>
              <a:t>Purpose of today:	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76" y="2000240"/>
            <a:ext cx="8858280" cy="4357718"/>
          </a:xfrm>
        </p:spPr>
        <p:txBody>
          <a:bodyPr>
            <a:normAutofit fontScale="92500"/>
          </a:bodyPr>
          <a:lstStyle/>
          <a:p>
            <a:pPr>
              <a:buFont typeface="Arial" pitchFamily="34" charset="0"/>
              <a:buChar char="•"/>
            </a:pPr>
            <a:r>
              <a:rPr lang="en-US" sz="4800" dirty="0" smtClean="0">
                <a:latin typeface="+mj-lt"/>
              </a:rPr>
              <a:t>To learn what wikis are</a:t>
            </a:r>
          </a:p>
          <a:p>
            <a:pPr>
              <a:buFont typeface="Arial" pitchFamily="34" charset="0"/>
              <a:buChar char="•"/>
            </a:pPr>
            <a:r>
              <a:rPr lang="en-US" sz="4800" dirty="0" smtClean="0">
                <a:latin typeface="+mj-lt"/>
              </a:rPr>
              <a:t>To learn how wikis can support      </a:t>
            </a:r>
          </a:p>
          <a:p>
            <a:r>
              <a:rPr lang="en-US" sz="4800" dirty="0" smtClean="0">
                <a:latin typeface="+mj-lt"/>
              </a:rPr>
              <a:t>  teaching and learning</a:t>
            </a:r>
          </a:p>
          <a:p>
            <a:pPr>
              <a:buFont typeface="Arial" pitchFamily="34" charset="0"/>
              <a:buChar char="•"/>
            </a:pPr>
            <a:r>
              <a:rPr lang="en-US" sz="4800" dirty="0" smtClean="0">
                <a:latin typeface="+mj-lt"/>
              </a:rPr>
              <a:t>To learn how to start a wiki</a:t>
            </a:r>
          </a:p>
          <a:p>
            <a:pPr>
              <a:buFont typeface="Arial" pitchFamily="34" charset="0"/>
              <a:buChar char="•"/>
            </a:pPr>
            <a:r>
              <a:rPr lang="en-US" sz="4800" dirty="0" smtClean="0">
                <a:latin typeface="+mj-lt"/>
              </a:rPr>
              <a:t>To try out a wiki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Make a new page…</a:t>
            </a:r>
            <a:endParaRPr lang="en-US" b="1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42170" r="82957" b="35045"/>
          <a:stretch>
            <a:fillRect/>
          </a:stretch>
        </p:blipFill>
        <p:spPr bwMode="auto">
          <a:xfrm>
            <a:off x="642910" y="2000240"/>
            <a:ext cx="3643338" cy="2739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305800" cy="846980"/>
          </a:xfrm>
        </p:spPr>
        <p:txBody>
          <a:bodyPr/>
          <a:lstStyle/>
          <a:p>
            <a:r>
              <a:rPr lang="en-GB" b="1" dirty="0" smtClean="0"/>
              <a:t>Discussion tools…</a:t>
            </a:r>
            <a:endParaRPr lang="en-GB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11029" t="17647" r="24020" b="9804"/>
          <a:stretch>
            <a:fillRect/>
          </a:stretch>
        </p:blipFill>
        <p:spPr bwMode="auto">
          <a:xfrm>
            <a:off x="1357290" y="1714488"/>
            <a:ext cx="6643734" cy="463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214942" y="4357694"/>
            <a:ext cx="2714644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provide feedback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29190" y="5286388"/>
            <a:ext cx="2214578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note a connection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4480" y="4500570"/>
            <a:ext cx="2786082" cy="92333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explain changes that have been made to a page</a:t>
            </a:r>
            <a:endParaRPr lang="en-GB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en-GB" b="1" dirty="0" smtClean="0"/>
              <a:t>History functions…</a:t>
            </a:r>
            <a:endParaRPr lang="en-GB" b="1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1347" t="17758" r="56480" b="59457"/>
          <a:stretch>
            <a:fillRect/>
          </a:stretch>
        </p:blipFill>
        <p:spPr bwMode="auto">
          <a:xfrm>
            <a:off x="1142976" y="1714488"/>
            <a:ext cx="613308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929190" y="5286388"/>
            <a:ext cx="3714776" cy="92869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Contributions and comments made by each student can be viewed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4572008"/>
            <a:ext cx="4143404" cy="6429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Additions and changes can be tracked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775542"/>
          </a:xfrm>
        </p:spPr>
        <p:txBody>
          <a:bodyPr>
            <a:normAutofit/>
          </a:bodyPr>
          <a:lstStyle/>
          <a:p>
            <a:r>
              <a:rPr lang="en-GB" b="1" dirty="0" smtClean="0"/>
              <a:t>Permissions…</a:t>
            </a:r>
            <a:endParaRPr lang="en-GB" b="1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0330" t="19385" r="40554" b="38300"/>
          <a:stretch>
            <a:fillRect/>
          </a:stretch>
        </p:blipFill>
        <p:spPr bwMode="auto">
          <a:xfrm>
            <a:off x="500034" y="1785926"/>
            <a:ext cx="782756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VoiceThread</a:t>
            </a:r>
            <a:endParaRPr lang="en-US" b="1" dirty="0"/>
          </a:p>
        </p:txBody>
      </p:sp>
      <p:pic>
        <p:nvPicPr>
          <p:cNvPr id="4" name="Voicethread use in classroom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28661" y="1500174"/>
            <a:ext cx="7370799" cy="4929222"/>
          </a:xfrm>
          <a:prstGeom prst="rect">
            <a:avLst/>
          </a:prstGeom>
          <a:ln w="63500" cmpd="sng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19100" dist="330200" dir="1980000" sx="102000" sy="102000" algn="tl" rotWithShape="0">
              <a:schemeClr val="bg1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8062912" cy="1470025"/>
          </a:xfrm>
        </p:spPr>
        <p:txBody>
          <a:bodyPr/>
          <a:lstStyle/>
          <a:p>
            <a:pPr algn="l"/>
            <a:r>
              <a:rPr lang="en-US" b="1" dirty="0" smtClean="0"/>
              <a:t>Editing your </a:t>
            </a:r>
            <a:r>
              <a:rPr lang="en-US" b="1" dirty="0" err="1" smtClean="0"/>
              <a:t>Wikispace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b="1" dirty="0" smtClean="0">
                <a:hlinkClick r:id="rId2"/>
              </a:rPr>
              <a:t>http://esfcpd.wikispaces.com/</a:t>
            </a:r>
            <a:endParaRPr lang="en-US" b="1" dirty="0" smtClean="0"/>
          </a:p>
          <a:p>
            <a:pPr algn="l"/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928802"/>
            <a:ext cx="8062912" cy="1470025"/>
          </a:xfrm>
        </p:spPr>
        <p:txBody>
          <a:bodyPr>
            <a:normAutofit/>
          </a:bodyPr>
          <a:lstStyle/>
          <a:p>
            <a:pPr algn="l"/>
            <a:r>
              <a:rPr lang="en-US" sz="5400" b="1" dirty="0" smtClean="0"/>
              <a:t>Stu – his experiences</a:t>
            </a:r>
            <a:endParaRPr 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166484"/>
          </a:xfrm>
        </p:spPr>
        <p:txBody>
          <a:bodyPr/>
          <a:lstStyle/>
          <a:p>
            <a:r>
              <a:rPr lang="en-GB" b="1" dirty="0" smtClean="0"/>
              <a:t>What makes a successful wiki?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928670"/>
            <a:ext cx="8858280" cy="5643602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latin typeface="+mj-lt"/>
              </a:rPr>
              <a:t>Unique content – not recreating</a:t>
            </a:r>
          </a:p>
          <a:p>
            <a:r>
              <a:rPr lang="en-GB" dirty="0" smtClean="0">
                <a:latin typeface="+mj-lt"/>
              </a:rPr>
              <a:t>Structure</a:t>
            </a:r>
          </a:p>
          <a:p>
            <a:pPr lvl="1"/>
            <a:r>
              <a:rPr lang="en-GB" dirty="0" smtClean="0">
                <a:latin typeface="+mj-lt"/>
              </a:rPr>
              <a:t>‘big picture’ AND elements / wood AND the trees</a:t>
            </a:r>
          </a:p>
          <a:p>
            <a:pPr lvl="1"/>
            <a:r>
              <a:rPr lang="en-GB" dirty="0" smtClean="0">
                <a:latin typeface="+mj-lt"/>
              </a:rPr>
              <a:t>shared in an appealing and organised way</a:t>
            </a:r>
          </a:p>
          <a:p>
            <a:pPr lvl="1"/>
            <a:r>
              <a:rPr lang="en-GB" dirty="0" smtClean="0">
                <a:latin typeface="+mj-lt"/>
              </a:rPr>
              <a:t>Agreed consistent structure</a:t>
            </a:r>
          </a:p>
          <a:p>
            <a:pPr marL="448056" lvl="1" indent="-384048">
              <a:buSzPct val="80000"/>
              <a:buFont typeface="Wingdings 2"/>
              <a:buChar char=""/>
            </a:pPr>
            <a:r>
              <a:rPr lang="en-GB" sz="3000" dirty="0" smtClean="0">
                <a:latin typeface="+mj-lt"/>
              </a:rPr>
              <a:t>Flexibility – begin incomplete</a:t>
            </a:r>
          </a:p>
          <a:p>
            <a:pPr marL="448056" lvl="1" indent="-384048">
              <a:buSzPct val="80000"/>
              <a:buFont typeface="Wingdings 2"/>
              <a:buChar char=""/>
            </a:pPr>
            <a:r>
              <a:rPr lang="en-GB" sz="3000" dirty="0" smtClean="0">
                <a:latin typeface="+mj-lt"/>
              </a:rPr>
              <a:t>Synergy – working together toward joint goal often more comprehensive results</a:t>
            </a:r>
          </a:p>
          <a:p>
            <a:pPr marL="448056" lvl="1" indent="-384048">
              <a:buSzPct val="80000"/>
              <a:buFont typeface="Wingdings 2"/>
              <a:buChar char=""/>
            </a:pPr>
            <a:r>
              <a:rPr lang="en-GB" sz="3000" dirty="0" smtClean="0">
                <a:latin typeface="+mj-lt"/>
              </a:rPr>
              <a:t>Enthusiasm – questioning</a:t>
            </a:r>
          </a:p>
          <a:p>
            <a:pPr marL="448056" lvl="1" indent="-384048">
              <a:buSzPct val="80000"/>
              <a:buFont typeface="Wingdings 2"/>
              <a:buChar char=""/>
            </a:pPr>
            <a:r>
              <a:rPr lang="en-GB" sz="3000" dirty="0" smtClean="0">
                <a:latin typeface="+mj-lt"/>
              </a:rPr>
              <a:t>Provide time IN school</a:t>
            </a:r>
          </a:p>
          <a:p>
            <a:pPr marL="448056" lvl="1" indent="-384048">
              <a:buSzPct val="80000"/>
              <a:buFont typeface="Wingdings 2"/>
              <a:buChar char=""/>
            </a:pPr>
            <a:r>
              <a:rPr lang="en-GB" sz="3000" dirty="0" smtClean="0">
                <a:latin typeface="+mj-lt"/>
              </a:rPr>
              <a:t>Use of online tools, embedded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icture1.png"/>
          <p:cNvPicPr>
            <a:picLocks noChangeAspect="1"/>
          </p:cNvPicPr>
          <p:nvPr/>
        </p:nvPicPr>
        <p:blipFill>
          <a:blip r:embed="rId2"/>
          <a:srcRect l="10356" b="20219"/>
          <a:stretch>
            <a:fillRect/>
          </a:stretch>
        </p:blipFill>
        <p:spPr>
          <a:xfrm>
            <a:off x="2000232" y="285728"/>
            <a:ext cx="4937471" cy="6215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239518" y="810898"/>
            <a:ext cx="6357981" cy="5164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399032"/>
          </a:xfrm>
        </p:spPr>
        <p:txBody>
          <a:bodyPr/>
          <a:lstStyle/>
          <a:p>
            <a:r>
              <a:rPr lang="en-GB" b="1" dirty="0" smtClean="0">
                <a:solidFill>
                  <a:schemeClr val="accent1"/>
                </a:solidFill>
              </a:rPr>
              <a:t>What IS a wiki?</a:t>
            </a:r>
            <a:endParaRPr lang="en-GB" b="1" dirty="0">
              <a:solidFill>
                <a:schemeClr val="accent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214422"/>
            <a:ext cx="7643866" cy="5176011"/>
          </a:xfrm>
          <a:prstGeom prst="rect">
            <a:avLst/>
          </a:prstGeom>
          <a:ln w="63500" cmpd="sng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19100" dist="330200" dir="1980000" sx="102000" sy="102000" algn="tl" rotWithShape="0">
              <a:schemeClr val="bg1"/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A tool which can be used to create simple web pages that groups and friends can work on and edit together</a:t>
            </a:r>
            <a:endParaRPr lang="en-GB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933976" y="1055850"/>
            <a:ext cx="6694161" cy="472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071665" y="1142857"/>
            <a:ext cx="6643479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772400" cy="964704"/>
          </a:xfrm>
        </p:spPr>
        <p:txBody>
          <a:bodyPr>
            <a:noAutofit/>
          </a:bodyPr>
          <a:lstStyle/>
          <a:p>
            <a:r>
              <a:rPr sz="6600" smtClean="0"/>
              <a:t>Now</a:t>
            </a:r>
            <a:r>
              <a:rPr lang="en-US" sz="6600" dirty="0" smtClean="0"/>
              <a:t>…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643050"/>
            <a:ext cx="8613648" cy="4572032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6000" dirty="0" smtClean="0">
                <a:latin typeface="+mj-lt"/>
              </a:rPr>
              <a:t>Explore ESF CPD wiki</a:t>
            </a:r>
          </a:p>
          <a:p>
            <a:pPr>
              <a:buFont typeface="Arial" pitchFamily="34" charset="0"/>
              <a:buChar char="•"/>
            </a:pPr>
            <a:r>
              <a:rPr lang="en-US" sz="6000" dirty="0" smtClean="0">
                <a:latin typeface="+mj-lt"/>
              </a:rPr>
              <a:t>Create own wiki account</a:t>
            </a:r>
          </a:p>
          <a:p>
            <a:pPr>
              <a:buFont typeface="Arial" pitchFamily="34" charset="0"/>
              <a:buChar char="•"/>
            </a:pPr>
            <a:r>
              <a:rPr lang="en-US" sz="6000" dirty="0" smtClean="0">
                <a:latin typeface="+mj-lt"/>
              </a:rPr>
              <a:t>Try out Google sites</a:t>
            </a:r>
          </a:p>
          <a:p>
            <a:pPr>
              <a:buFont typeface="Arial" pitchFamily="34" charset="0"/>
              <a:buChar char="•"/>
            </a:pPr>
            <a:endParaRPr lang="en-US" sz="4400" dirty="0" smtClean="0">
              <a:latin typeface="+mj-lt"/>
            </a:endParaRPr>
          </a:p>
          <a:p>
            <a:endParaRPr lang="en-US" sz="4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GB" b="1" dirty="0" smtClean="0"/>
              <a:t>What IS a wiki?</a:t>
            </a:r>
            <a:endParaRPr lang="en-GB" b="1" dirty="0"/>
          </a:p>
        </p:txBody>
      </p:sp>
      <p:pic>
        <p:nvPicPr>
          <p:cNvPr id="4" name="Wikis in Plain Englis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14414" y="1285860"/>
            <a:ext cx="6572296" cy="4929222"/>
          </a:xfrm>
          <a:prstGeom prst="rect">
            <a:avLst/>
          </a:prstGeom>
          <a:ln w="63500" cmpd="sng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19100" dist="330200" dir="1980000" sx="102000" sy="102000" algn="tl" rotWithShape="0">
              <a:schemeClr val="bg1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7166"/>
            <a:ext cx="8948710" cy="1143000"/>
          </a:xfrm>
        </p:spPr>
        <p:txBody>
          <a:bodyPr>
            <a:normAutofit/>
          </a:bodyPr>
          <a:lstStyle/>
          <a:p>
            <a:r>
              <a:rPr lang="en-GB" b="1" dirty="0" smtClean="0"/>
              <a:t>The biggest wiki…Wikipedia.org</a:t>
            </a:r>
            <a:endParaRPr lang="en-GB" b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t="17143" r="88920" b="65721"/>
          <a:stretch>
            <a:fillRect/>
          </a:stretch>
        </p:blipFill>
        <p:spPr bwMode="auto">
          <a:xfrm>
            <a:off x="2214546" y="1571612"/>
            <a:ext cx="4857784" cy="4695858"/>
          </a:xfrm>
          <a:prstGeom prst="rect">
            <a:avLst/>
          </a:prstGeom>
          <a:ln w="63500" cmpd="sng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19100" dist="330200" dir="1980000" sx="102000" sy="102000" algn="tl" rotWithShape="0">
              <a:schemeClr val="bg1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715404" cy="857248"/>
          </a:xfrm>
        </p:spPr>
        <p:txBody>
          <a:bodyPr/>
          <a:lstStyle/>
          <a:p>
            <a:r>
              <a:rPr lang="en-GB" b="1" dirty="0" smtClean="0"/>
              <a:t>The biggest wiki…</a:t>
            </a:r>
            <a:endParaRPr lang="en-GB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5381" r="9912" b="14844"/>
          <a:stretch>
            <a:fillRect/>
          </a:stretch>
        </p:blipFill>
        <p:spPr bwMode="auto">
          <a:xfrm>
            <a:off x="428596" y="1142984"/>
            <a:ext cx="8215370" cy="5267480"/>
          </a:xfrm>
          <a:prstGeom prst="rect">
            <a:avLst/>
          </a:prstGeom>
          <a:ln w="63500" cmpd="sng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19100" dist="330200" dir="1980000" sx="102000" sy="102000" algn="tl" rotWithShape="0">
              <a:schemeClr val="bg1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1500174"/>
            <a:ext cx="7772400" cy="3148406"/>
          </a:xfrm>
        </p:spPr>
        <p:txBody>
          <a:bodyPr/>
          <a:lstStyle/>
          <a:p>
            <a:pPr algn="ctr"/>
            <a:r>
              <a:rPr sz="9600" smtClean="0"/>
              <a:t>So </a:t>
            </a:r>
            <a:r>
              <a:rPr sz="9600" smtClean="0">
                <a:solidFill>
                  <a:schemeClr val="tx1"/>
                </a:solidFill>
              </a:rPr>
              <a:t>WHY</a:t>
            </a:r>
            <a:r>
              <a:rPr sz="9600" smtClean="0"/>
              <a:t> use a wiki</a:t>
            </a:r>
            <a:r>
              <a:rPr sz="9600" smtClean="0">
                <a:solidFill>
                  <a:schemeClr val="tx1"/>
                </a:solidFill>
              </a:rPr>
              <a:t>?</a:t>
            </a:r>
            <a:endParaRPr lang="en-US" sz="9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571480"/>
            <a:ext cx="7643866" cy="4247317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‘Wiki projects help young people shift from being </a:t>
            </a:r>
            <a:r>
              <a:rPr lang="en-GB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consumers</a:t>
            </a:r>
            <a:r>
              <a:rPr lang="en-GB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 of the Internet to</a:t>
            </a:r>
            <a:r>
              <a:rPr lang="en-GB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 </a:t>
            </a:r>
            <a:r>
              <a:rPr lang="en-GB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creators</a:t>
            </a:r>
            <a:r>
              <a:rPr lang="en-GB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 </a:t>
            </a:r>
            <a:r>
              <a:rPr lang="en-GB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on the Web’</a:t>
            </a:r>
            <a:endParaRPr lang="en-GB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0034" y="5786454"/>
            <a:ext cx="8229600" cy="704104"/>
          </a:xfrm>
        </p:spPr>
        <p:txBody>
          <a:bodyPr>
            <a:normAutofit fontScale="90000"/>
          </a:bodyPr>
          <a:lstStyle/>
          <a:p>
            <a:r>
              <a:rPr lang="en-GB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Annette Lamb and Larry Johnson</a:t>
            </a:r>
            <a:r>
              <a:rPr lang="en-GB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School Library Media Activities Monthly, April 2009</a:t>
            </a:r>
            <a:endParaRPr lang="en-GB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643966" cy="121442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Read / Write web….</a:t>
            </a:r>
            <a:br>
              <a:rPr lang="en-US" b="1" dirty="0" smtClean="0"/>
            </a:br>
            <a:r>
              <a:rPr lang="en-US" b="1" dirty="0" smtClean="0"/>
              <a:t>Will Richardson</a:t>
            </a:r>
            <a:endParaRPr lang="en-US" b="1" dirty="0"/>
          </a:p>
        </p:txBody>
      </p:sp>
      <p:pic>
        <p:nvPicPr>
          <p:cNvPr id="4" name="Read_Write_Web_with_Will_Richardson_Pt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00166" y="1500174"/>
            <a:ext cx="6072230" cy="4554172"/>
          </a:xfrm>
          <a:prstGeom prst="rect">
            <a:avLst/>
          </a:prstGeom>
          <a:ln w="63500" cmpd="sng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19100" dist="330200" dir="1980000" sx="102000" sy="102000" algn="tl" rotWithShape="0">
              <a:schemeClr val="bg1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942</TotalTime>
  <Words>485</Words>
  <Application>Microsoft Office PowerPoint</Application>
  <PresentationFormat>On-screen Show (4:3)</PresentationFormat>
  <Paragraphs>94</Paragraphs>
  <Slides>32</Slides>
  <Notes>1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Verve</vt:lpstr>
      <vt:lpstr>Using Wikis to support Teaching &amp; Learning</vt:lpstr>
      <vt:lpstr>Purpose of today: </vt:lpstr>
      <vt:lpstr>What IS a wiki?</vt:lpstr>
      <vt:lpstr>What IS a wiki?</vt:lpstr>
      <vt:lpstr>The biggest wiki…Wikipedia.org</vt:lpstr>
      <vt:lpstr>The biggest wiki…</vt:lpstr>
      <vt:lpstr>So WHY use a wiki?</vt:lpstr>
      <vt:lpstr>Annette Lamb and Larry Johnson School Library Media Activities Monthly, April 2009</vt:lpstr>
      <vt:lpstr>Read / Write web…. Will Richardson</vt:lpstr>
      <vt:lpstr>What are some BENEFITS?</vt:lpstr>
      <vt:lpstr>Using a wiki warranty</vt:lpstr>
      <vt:lpstr>What is available?</vt:lpstr>
      <vt:lpstr>Some ideas of ways wikis can be used…</vt:lpstr>
      <vt:lpstr>The inquiry process…</vt:lpstr>
      <vt:lpstr>Wikispaces.com</vt:lpstr>
      <vt:lpstr>Creating a wikispace...</vt:lpstr>
      <vt:lpstr>Create a Wikispaces account</vt:lpstr>
      <vt:lpstr>Creating users</vt:lpstr>
      <vt:lpstr>Editing a page…</vt:lpstr>
      <vt:lpstr>Make a new page…</vt:lpstr>
      <vt:lpstr>Discussion tools…</vt:lpstr>
      <vt:lpstr>History functions…</vt:lpstr>
      <vt:lpstr>Permissions…</vt:lpstr>
      <vt:lpstr>VoiceThread</vt:lpstr>
      <vt:lpstr>Editing your Wikispace</vt:lpstr>
      <vt:lpstr>Stu – his experiences</vt:lpstr>
      <vt:lpstr>What makes a successful wiki?</vt:lpstr>
      <vt:lpstr>Slide 28</vt:lpstr>
      <vt:lpstr>Slide 29</vt:lpstr>
      <vt:lpstr>Slide 30</vt:lpstr>
      <vt:lpstr>Slide 31</vt:lpstr>
      <vt:lpstr>Now…</vt:lpstr>
    </vt:vector>
  </TitlesOfParts>
  <Company>English Schools Foundation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Wikis to support Teaching &amp; Learning</dc:title>
  <dc:creator>james.harrison</dc:creator>
  <cp:lastModifiedBy>Lenovo User</cp:lastModifiedBy>
  <cp:revision>86</cp:revision>
  <dcterms:created xsi:type="dcterms:W3CDTF">2009-09-24T01:12:34Z</dcterms:created>
  <dcterms:modified xsi:type="dcterms:W3CDTF">2009-10-01T13:45:08Z</dcterms:modified>
</cp:coreProperties>
</file>